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884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2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1. Título, pergunta e frase de apoio são caixas de texto editáveis. A paisagem permanece como uma imagem de fundo, sem palavras incorporadas.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Deloitte Private Family Business Succession Planning and the Next Generation, julho/2026. 1.587 empresas familiares globais, faturamento anual mínimo de US$ 100 milhões. 37% altamente confiantes em preparo; 63% outros níveis. 40% enfrentam ou preveem sucessão de CEO em 10 anos; 46% plano abrangente; 35% apontam falta de preparo como barreira.</a:t>
            </a:r>
          </a:p>
          <a:p>
            <a:r>
              <a:t>Fala (6 min): separação entre herança do patrimônio, propriedade e competência gerencial. Não confundir 63% com desconfiança explícita.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3 (5 min). Os seis grupos visuais sintetizam os nove critérios aprovados: clientes; qualidade da receita; margens; geração de caixa; capital de giro; CAPEX; gestão; números; riscos e passivos. Exemplos didáticos: A 4x R$ 15 mi = R$ 60 mi, B 6x = R$ 90 mi. Não confundir estes múltiplos com benchmarks de mercado. A diferença hipotética não significa que organização garanta +50%. Destacar receita recorrente, capital de giro e governança como exemplos.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4 (5 min). Não repetir os mesmos critérios de risco do valuation como relatório técnico. Aqui falar dos hábitos que o empresário normaliza: decisões que não podem ser questionadas, dependência de clientes, confusão entre EBITDA e caixa, passivos ignorados. Os quatro riscos são manifestações práticas de decisões mal tomadas. A pergunta final tem de ser provocativa e permanecer alguns segundos.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5 (5 min). Receita 100→150 (+50%). EBITDA 12→15. Incrementos: +3 de EBITDA, −0,5 de impostos operacionais, −12 de capital de giro, −8 de CAPEX = −17,5 milhões de caixa antes de juros e financiamento. Capital incremental 20 (12+8); lucro operacional incremental pós-impostos 2; ROIC incremental 10%; custo de capital hipotético 16%; EVA incremental = (10%−16%)*20=−1,2 milhão/ano. A métrica WEG 33,6% é ROIC oficial no 2T26, acumulado 12 meses e NÃO benchmark universal para empresas. Separar crise de caixa de destruição de valor. Todos os dados, exceto WEG, são hipotéticos.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6 (5 min). Explorar por que trazer sócio ou capital: acelerar capacidade e abertura de novos mercados; consolidação setorial; acesso a tecnologia, clientes e canais; reestruturação da dívida; liquidez parcial dos acionistas. Explicar diferença entre aporte primário (entra no caixa da empresa) e venda secundária (dinheiro entra para o acionista). US$ 86,6 bi equivale ao IDE líquido no Brasil em 12 meses encerrados em agosto/2026 segundo BC. Não é dinheiro exclusivo para private equity. Setores são exemplos de interesse, não ranking: energia/infraestrutura, mineração/minerais críticos, data centers/IA, indústria/tecnologia.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8 (4 min). Encerrar com checklist prático: 1 números confiáveis que sobrevivem auditoria, margens e contratos demonstráveis; 2 passivos, riscos e planejamento financeiro; 3 gestão, conselho, regras, autonomia e prestação de contas. Introduzir verbalmente situações de venda por necessidade: crise de caixa, dívida impagável, perda de cliente, ausência do fundador ou sucessão não resolvida. A ideia não é vender a empresa, é dispor de alternativas. Como teste: quanto tempo a empresa precisaria para apresentar demonstrações, contratos e contingências a um investidor?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79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IJS_Slide_01_Fundo_Sem_Tex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57200"/>
            <a:ext cx="5486400" cy="34747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spc="160">
                <a:solidFill>
                  <a:srgbClr val="39D3E2"/>
                </a:solidFill>
                <a:latin typeface="Inter"/>
              </a:rPr>
              <a:t>ACIJS / JARAGUÁ DO SUL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6629400" cy="6675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100" b="1">
                <a:solidFill>
                  <a:srgbClr val="F8FAFC"/>
                </a:solidFill>
                <a:latin typeface="Inter Display"/>
              </a:rPr>
              <a:t>Como aumentar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737360"/>
            <a:ext cx="6629400" cy="6675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100" b="1">
                <a:solidFill>
                  <a:srgbClr val="F8FAFC"/>
                </a:solidFill>
                <a:latin typeface="Inter Display"/>
              </a:rPr>
              <a:t>o valor da sua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377439"/>
            <a:ext cx="6629400" cy="6675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100" b="1">
                <a:solidFill>
                  <a:srgbClr val="F8FAFC"/>
                </a:solidFill>
                <a:latin typeface="Inter Display"/>
              </a:rPr>
              <a:t>empresa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3346704"/>
            <a:ext cx="5806440" cy="3931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20" b="1">
                <a:solidFill>
                  <a:srgbClr val="F8FAFC"/>
                </a:solidFill>
                <a:latin typeface="Inter"/>
              </a:rPr>
              <a:t>Por que algumas empresas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702405"/>
            <a:ext cx="5806440" cy="3931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20" b="1" dirty="0" err="1">
                <a:solidFill>
                  <a:srgbClr val="F8FAFC"/>
                </a:solidFill>
                <a:latin typeface="Inter"/>
              </a:rPr>
              <a:t>conseguem</a:t>
            </a:r>
            <a:r>
              <a:rPr sz="2520" b="1" dirty="0">
                <a:solidFill>
                  <a:srgbClr val="F8FAFC"/>
                </a:solidFill>
                <a:latin typeface="Inter"/>
              </a:rPr>
              <a:t> </a:t>
            </a:r>
            <a:r>
              <a:rPr sz="2520" b="1" dirty="0" err="1">
                <a:solidFill>
                  <a:srgbClr val="F8FAFC"/>
                </a:solidFill>
                <a:latin typeface="Inter"/>
              </a:rPr>
              <a:t>escolher</a:t>
            </a:r>
            <a:r>
              <a:rPr sz="2520" b="1" dirty="0">
                <a:solidFill>
                  <a:srgbClr val="F8FAFC"/>
                </a:solidFill>
                <a:latin typeface="Inter"/>
              </a:rPr>
              <a:t> </a:t>
            </a:r>
            <a:r>
              <a:rPr sz="2520" b="1" dirty="0" err="1">
                <a:solidFill>
                  <a:srgbClr val="F8FAFC"/>
                </a:solidFill>
                <a:latin typeface="Inter"/>
              </a:rPr>
              <a:t>seu</a:t>
            </a:r>
            <a:r>
              <a:rPr sz="2520" b="1" dirty="0">
                <a:solidFill>
                  <a:srgbClr val="F8FAFC"/>
                </a:solidFill>
                <a:latin typeface="Inter"/>
              </a:rPr>
              <a:t> </a:t>
            </a:r>
            <a:r>
              <a:rPr sz="2520" b="1" dirty="0" err="1">
                <a:solidFill>
                  <a:srgbClr val="F8FAFC"/>
                </a:solidFill>
                <a:latin typeface="Inter"/>
              </a:rPr>
              <a:t>futuro</a:t>
            </a:r>
            <a:r>
              <a:rPr sz="2520" b="1" dirty="0">
                <a:solidFill>
                  <a:srgbClr val="F8FAFC"/>
                </a:solidFill>
                <a:latin typeface="Inter"/>
              </a:rPr>
              <a:t>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4058107"/>
            <a:ext cx="5806440" cy="3931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20" b="1">
                <a:solidFill>
                  <a:srgbClr val="F8FAFC"/>
                </a:solidFill>
                <a:latin typeface="Inter"/>
              </a:rPr>
              <a:t>enquanto outras acabam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4413808"/>
            <a:ext cx="5806440" cy="3931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20" b="1">
                <a:solidFill>
                  <a:srgbClr val="F8FAFC"/>
                </a:solidFill>
                <a:latin typeface="Inter"/>
              </a:rPr>
              <a:t>decidindo sob pressão?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5010912"/>
            <a:ext cx="6583680" cy="3657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30" b="0">
                <a:solidFill>
                  <a:srgbClr val="FFC37D"/>
                </a:solidFill>
                <a:latin typeface="Inter"/>
              </a:rPr>
              <a:t>Crescimento, sucessão, riscos e capital.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5321808"/>
            <a:ext cx="6583680" cy="3657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30" b="0">
                <a:solidFill>
                  <a:srgbClr val="FFC37D"/>
                </a:solidFill>
                <a:latin typeface="Inter"/>
              </a:rPr>
              <a:t>As decisões de hoje determinam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5632704"/>
            <a:ext cx="6583680" cy="3657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30" b="0">
                <a:solidFill>
                  <a:srgbClr val="FFC37D"/>
                </a:solidFill>
                <a:latin typeface="Inter"/>
              </a:rPr>
              <a:t>as alternativas de amanhã.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984B221-214D-CC51-417A-6D0CA3371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684" y="5874611"/>
            <a:ext cx="1318437" cy="62282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365FAB3-7853-2011-5A9C-E0F65CBC9E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427" y="360560"/>
            <a:ext cx="915000" cy="91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D0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823960" y="0"/>
            <a:ext cx="3364992" cy="6858000"/>
          </a:xfrm>
          <a:prstGeom prst="rect">
            <a:avLst/>
          </a:prstGeom>
          <a:solidFill>
            <a:srgbClr val="22160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823960" y="0"/>
            <a:ext cx="13716" cy="6858000"/>
          </a:xfrm>
          <a:prstGeom prst="rect">
            <a:avLst/>
          </a:prstGeom>
          <a:solidFill>
            <a:srgbClr val="C99A5B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574536"/>
            <a:ext cx="12191695" cy="283464"/>
          </a:xfrm>
          <a:prstGeom prst="rect">
            <a:avLst/>
          </a:prstGeom>
          <a:solidFill>
            <a:srgbClr val="521D2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09560" y="640080"/>
            <a:ext cx="3749040" cy="6217920"/>
          </a:xfrm>
          <a:prstGeom prst="arc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7" name="Image 0" descr="/mnt/data/cred_assets/roberto_cuto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438912"/>
            <a:ext cx="4041648" cy="6364224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269480" y="0"/>
            <a:ext cx="1097280" cy="6858000"/>
          </a:xfrm>
          <a:prstGeom prst="rect">
            <a:avLst/>
          </a:prstGeom>
          <a:solidFill>
            <a:srgbClr val="0E0D0B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9" name="Image 1" descr="/mnt/data/cred_assets/rv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24" y="310896"/>
            <a:ext cx="1337711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85216" y="1051560"/>
            <a:ext cx="5394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4100" dirty="0">
                <a:solidFill>
                  <a:srgbClr val="F6F3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Roberto Valverde</a:t>
            </a:r>
            <a:endParaRPr lang="en-US" sz="4100" dirty="0"/>
          </a:p>
        </p:txBody>
      </p:sp>
      <p:sp>
        <p:nvSpPr>
          <p:cNvPr id="11" name="Shape 7"/>
          <p:cNvSpPr/>
          <p:nvPr/>
        </p:nvSpPr>
        <p:spPr>
          <a:xfrm>
            <a:off x="594360" y="1691640"/>
            <a:ext cx="475488" cy="0"/>
          </a:xfrm>
          <a:prstGeom prst="line">
            <a:avLst/>
          </a:prstGeom>
          <a:noFill/>
          <a:ln w="13970">
            <a:solidFill>
              <a:srgbClr val="C99A5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85216" y="188366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99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Empreendedor, conselheiro e advisor de M&amp;A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85216" y="2221992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EB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Já atuei dos dois lados da mesa: fundador, operador e assessor.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2779776"/>
            <a:ext cx="6309360" cy="1517904"/>
          </a:xfrm>
          <a:prstGeom prst="roundRect">
            <a:avLst>
              <a:gd name="adj" fmla="val 2410"/>
            </a:avLst>
          </a:prstGeom>
          <a:solidFill>
            <a:srgbClr val="18130F"/>
          </a:solidFill>
          <a:ln w="7620">
            <a:solidFill>
              <a:srgbClr val="C99A5B">
                <a:alpha val="2200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3035808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F6F3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+R$ 4 bi</a:t>
            </a:r>
            <a:endParaRPr lang="en-US" sz="2500" dirty="0"/>
          </a:p>
        </p:txBody>
      </p:sp>
      <p:sp>
        <p:nvSpPr>
          <p:cNvPr id="16" name="Text 12"/>
          <p:cNvSpPr/>
          <p:nvPr/>
        </p:nvSpPr>
        <p:spPr>
          <a:xfrm>
            <a:off x="822960" y="3456432"/>
            <a:ext cx="1508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dirty="0">
                <a:solidFill>
                  <a:srgbClr val="CEB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transações assessoradas</a:t>
            </a:r>
            <a:endParaRPr lang="en-US" sz="860" dirty="0"/>
          </a:p>
        </p:txBody>
      </p:sp>
      <p:sp>
        <p:nvSpPr>
          <p:cNvPr id="17" name="Shape 13"/>
          <p:cNvSpPr/>
          <p:nvPr/>
        </p:nvSpPr>
        <p:spPr>
          <a:xfrm>
            <a:off x="2697480" y="2999232"/>
            <a:ext cx="0" cy="896112"/>
          </a:xfrm>
          <a:prstGeom prst="line">
            <a:avLst/>
          </a:prstGeom>
          <a:noFill/>
          <a:ln w="6985">
            <a:solidFill>
              <a:srgbClr val="C99A5B">
                <a:alpha val="65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2944368" y="299923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640" dirty="0">
                <a:solidFill>
                  <a:srgbClr val="F6F3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Master Park → Pátria</a:t>
            </a:r>
            <a:endParaRPr lang="en-US" sz="1640" dirty="0"/>
          </a:p>
        </p:txBody>
      </p:sp>
      <p:sp>
        <p:nvSpPr>
          <p:cNvPr id="19" name="Text 15"/>
          <p:cNvSpPr/>
          <p:nvPr/>
        </p:nvSpPr>
        <p:spPr>
          <a:xfrm>
            <a:off x="2944368" y="3355848"/>
            <a:ext cx="190195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60" dirty="0">
                <a:solidFill>
                  <a:srgbClr val="CEB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fundador da companhia vendida ao Pátria Investimentos</a:t>
            </a:r>
            <a:endParaRPr lang="en-US" sz="760" dirty="0"/>
          </a:p>
        </p:txBody>
      </p:sp>
      <p:pic>
        <p:nvPicPr>
          <p:cNvPr id="20" name="Image 2" descr="/mnt/data/cred_assets/patri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297" y="3730752"/>
            <a:ext cx="731710" cy="246888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5010912" y="2999232"/>
            <a:ext cx="0" cy="896112"/>
          </a:xfrm>
          <a:prstGeom prst="line">
            <a:avLst/>
          </a:prstGeom>
          <a:noFill/>
          <a:ln w="6985">
            <a:solidFill>
              <a:srgbClr val="C99A5B">
                <a:alpha val="6500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5248656" y="297180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6F3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R$ 1,8 bi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5248656" y="3392424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dirty="0">
                <a:solidFill>
                  <a:srgbClr val="CEB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fusão PareBem + Indigo</a:t>
            </a:r>
            <a:endParaRPr lang="en-US" sz="860" dirty="0"/>
          </a:p>
        </p:txBody>
      </p:sp>
      <p:pic>
        <p:nvPicPr>
          <p:cNvPr id="24" name="Image 3" descr="/mnt/data/cred_assets/parebe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3382" y="3767328"/>
            <a:ext cx="259773" cy="2286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5961888" y="3758184"/>
            <a:ext cx="0" cy="219456"/>
          </a:xfrm>
          <a:prstGeom prst="line">
            <a:avLst/>
          </a:prstGeom>
          <a:noFill/>
          <a:ln w="6350">
            <a:solidFill>
              <a:srgbClr val="C99A5B">
                <a:alpha val="55000"/>
              </a:srgbClr>
            </a:solidFill>
            <a:prstDash val="solid"/>
          </a:ln>
        </p:spPr>
      </p:sp>
      <p:pic>
        <p:nvPicPr>
          <p:cNvPr id="26" name="Image 4" descr="/mnt/data/cred_assets/indi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184" y="3799415"/>
            <a:ext cx="566928" cy="12784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85216" y="464515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C99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CONSELHEIRO EM</a:t>
            </a:r>
            <a:endParaRPr lang="en-US" sz="800" dirty="0"/>
          </a:p>
        </p:txBody>
      </p:sp>
      <p:sp>
        <p:nvSpPr>
          <p:cNvPr id="28" name="Shape 21"/>
          <p:cNvSpPr/>
          <p:nvPr/>
        </p:nvSpPr>
        <p:spPr>
          <a:xfrm>
            <a:off x="585216" y="4965192"/>
            <a:ext cx="6035040" cy="0"/>
          </a:xfrm>
          <a:prstGeom prst="line">
            <a:avLst/>
          </a:prstGeom>
          <a:noFill/>
          <a:ln w="13970">
            <a:solidFill>
              <a:srgbClr val="6E372F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585216" y="5193792"/>
            <a:ext cx="1234440" cy="411480"/>
          </a:xfrm>
          <a:prstGeom prst="roundRect">
            <a:avLst>
              <a:gd name="adj" fmla="val 13333"/>
            </a:avLst>
          </a:prstGeom>
          <a:solidFill>
            <a:srgbClr val="F8F5E8"/>
          </a:solidFill>
          <a:ln w="6350">
            <a:solidFill>
              <a:srgbClr val="B49B6A">
                <a:alpha val="32000"/>
              </a:srgbClr>
            </a:solidFill>
            <a:prstDash val="solid"/>
          </a:ln>
        </p:spPr>
      </p:sp>
      <p:pic>
        <p:nvPicPr>
          <p:cNvPr id="30" name="Image 5" descr="/mnt/data/cred_assets/carvalim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90" y="5248656"/>
            <a:ext cx="1045092" cy="301752"/>
          </a:xfrm>
          <a:prstGeom prst="rect">
            <a:avLst/>
          </a:prstGeom>
        </p:spPr>
      </p:pic>
      <p:sp>
        <p:nvSpPr>
          <p:cNvPr id="31" name="Shape 23"/>
          <p:cNvSpPr/>
          <p:nvPr/>
        </p:nvSpPr>
        <p:spPr>
          <a:xfrm>
            <a:off x="1929384" y="5193792"/>
            <a:ext cx="1124712" cy="411480"/>
          </a:xfrm>
          <a:prstGeom prst="roundRect">
            <a:avLst>
              <a:gd name="adj" fmla="val 13333"/>
            </a:avLst>
          </a:prstGeom>
          <a:solidFill>
            <a:srgbClr val="F8F5E8"/>
          </a:solidFill>
          <a:ln w="6350">
            <a:solidFill>
              <a:srgbClr val="B49B6A">
                <a:alpha val="32000"/>
              </a:srgbClr>
            </a:solidFill>
            <a:prstDash val="solid"/>
          </a:ln>
        </p:spPr>
      </p:sp>
      <p:pic>
        <p:nvPicPr>
          <p:cNvPr id="32" name="Image 6" descr="/mnt/data/cred_assets/cresci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3003" y="5248656"/>
            <a:ext cx="377475" cy="301752"/>
          </a:xfrm>
          <a:prstGeom prst="rect">
            <a:avLst/>
          </a:prstGeom>
        </p:spPr>
      </p:pic>
      <p:sp>
        <p:nvSpPr>
          <p:cNvPr id="33" name="Shape 24"/>
          <p:cNvSpPr/>
          <p:nvPr/>
        </p:nvSpPr>
        <p:spPr>
          <a:xfrm>
            <a:off x="3163824" y="5193792"/>
            <a:ext cx="1143000" cy="411480"/>
          </a:xfrm>
          <a:prstGeom prst="roundRect">
            <a:avLst>
              <a:gd name="adj" fmla="val 13333"/>
            </a:avLst>
          </a:prstGeom>
          <a:solidFill>
            <a:srgbClr val="F8F5E8"/>
          </a:solidFill>
          <a:ln w="6350">
            <a:solidFill>
              <a:srgbClr val="B49B6A">
                <a:alpha val="32000"/>
              </a:srgbClr>
            </a:solidFill>
            <a:prstDash val="solid"/>
          </a:ln>
        </p:spPr>
      </p:sp>
      <p:pic>
        <p:nvPicPr>
          <p:cNvPr id="34" name="Image 7" descr="/mnt/data/cred_assets/tm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7047" y="5248656"/>
            <a:ext cx="636553" cy="301752"/>
          </a:xfrm>
          <a:prstGeom prst="rect">
            <a:avLst/>
          </a:prstGeom>
        </p:spPr>
      </p:pic>
      <p:sp>
        <p:nvSpPr>
          <p:cNvPr id="35" name="Shape 25"/>
          <p:cNvSpPr/>
          <p:nvPr/>
        </p:nvSpPr>
        <p:spPr>
          <a:xfrm>
            <a:off x="4416552" y="5193792"/>
            <a:ext cx="1024128" cy="411480"/>
          </a:xfrm>
          <a:prstGeom prst="roundRect">
            <a:avLst>
              <a:gd name="adj" fmla="val 13333"/>
            </a:avLst>
          </a:prstGeom>
          <a:solidFill>
            <a:srgbClr val="F8F5E8"/>
          </a:solidFill>
          <a:ln w="6350">
            <a:solidFill>
              <a:srgbClr val="B49B6A">
                <a:alpha val="32000"/>
              </a:srgbClr>
            </a:solidFill>
            <a:prstDash val="solid"/>
          </a:ln>
        </p:spPr>
      </p:sp>
      <p:pic>
        <p:nvPicPr>
          <p:cNvPr id="36" name="Image 8" descr="/mnt/data/cred_assets/tambau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6968" y="5248656"/>
            <a:ext cx="643295" cy="301752"/>
          </a:xfrm>
          <a:prstGeom prst="rect">
            <a:avLst/>
          </a:prstGeom>
        </p:spPr>
      </p:pic>
      <p:sp>
        <p:nvSpPr>
          <p:cNvPr id="37" name="Shape 26"/>
          <p:cNvSpPr/>
          <p:nvPr/>
        </p:nvSpPr>
        <p:spPr>
          <a:xfrm>
            <a:off x="5550408" y="5193792"/>
            <a:ext cx="566928" cy="411480"/>
          </a:xfrm>
          <a:prstGeom prst="roundRect">
            <a:avLst>
              <a:gd name="adj" fmla="val 13333"/>
            </a:avLst>
          </a:prstGeom>
          <a:solidFill>
            <a:srgbClr val="F8F5E8"/>
          </a:solidFill>
          <a:ln w="6350">
            <a:solidFill>
              <a:srgbClr val="B49B6A">
                <a:alpha val="32000"/>
              </a:srgbClr>
            </a:solidFill>
            <a:prstDash val="solid"/>
          </a:ln>
        </p:spPr>
      </p:sp>
      <p:pic>
        <p:nvPicPr>
          <p:cNvPr id="38" name="Image 9" descr="/mnt/data/cred_assets/dp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2996" y="5248656"/>
            <a:ext cx="301752" cy="301752"/>
          </a:xfrm>
          <a:prstGeom prst="rect">
            <a:avLst/>
          </a:prstGeom>
        </p:spPr>
      </p:pic>
      <p:sp>
        <p:nvSpPr>
          <p:cNvPr id="39" name="Text 27"/>
          <p:cNvSpPr/>
          <p:nvPr/>
        </p:nvSpPr>
        <p:spPr>
          <a:xfrm>
            <a:off x="585216" y="5998464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420" dirty="0"/>
          </a:p>
        </p:txBody>
      </p:sp>
      <p:pic>
        <p:nvPicPr>
          <p:cNvPr id="40" name="Imagem 39" descr="Código QR&#10;&#10;O conteúdo gerado por IA pode estar incorreto.">
            <a:extLst>
              <a:ext uri="{FF2B5EF4-FFF2-40B4-BE49-F238E27FC236}">
                <a16:creationId xmlns:a16="http://schemas.microsoft.com/office/drawing/2014/main" id="{BBFDCC90-2191-DC12-167A-8F37DAEB38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53" y="337418"/>
            <a:ext cx="929594" cy="10018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81228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512064"/>
            <a:ext cx="5925312" cy="1161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14263F"/>
                </a:solidFill>
                <a:latin typeface="Arial"/>
              </a:defRPr>
            </a:pPr>
            <a:r>
              <a:rPr dirty="0"/>
              <a:t>Ter um </a:t>
            </a:r>
            <a:r>
              <a:rPr dirty="0" err="1"/>
              <a:t>herdeiro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significa</a:t>
            </a:r>
            <a:endParaRPr dirty="0"/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14263F"/>
                </a:solidFill>
                <a:latin typeface="Arial"/>
              </a:defRPr>
            </a:pPr>
            <a:r>
              <a:rPr dirty="0" err="1"/>
              <a:t>ter</a:t>
            </a:r>
            <a:r>
              <a:rPr dirty="0"/>
              <a:t> um </a:t>
            </a:r>
            <a:r>
              <a:rPr dirty="0" err="1"/>
              <a:t>sucessor</a:t>
            </a:r>
            <a:r>
              <a:rPr dirty="0"/>
              <a:t> </a:t>
            </a:r>
            <a:r>
              <a:rPr dirty="0" err="1"/>
              <a:t>preparado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856231"/>
            <a:ext cx="5989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0" b="1">
                <a:solidFill>
                  <a:srgbClr val="006D7A"/>
                </a:solidFill>
                <a:latin typeface="Arial"/>
              </a:defRPr>
            </a:pPr>
            <a:r>
              <a:t>CONFIANÇA NO PREPARO DA PRÓXIMA GERAÇÃO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176272"/>
            <a:ext cx="2212848" cy="9966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6800" b="1">
                <a:solidFill>
                  <a:srgbClr val="0C2840"/>
                </a:solidFill>
                <a:latin typeface="Arial"/>
              </a:defRPr>
            </a:pPr>
            <a:r>
              <a:t>37%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6120" y="2221992"/>
            <a:ext cx="2468880" cy="8412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5500" b="1">
                <a:solidFill>
                  <a:srgbClr val="8191A0"/>
                </a:solidFill>
                <a:latin typeface="Arial"/>
              </a:defRPr>
            </a:pPr>
            <a:r>
              <a:t>63%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200400"/>
            <a:ext cx="2404872" cy="6309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4263F"/>
                </a:solidFill>
                <a:latin typeface="Arial"/>
              </a:defRPr>
            </a:pPr>
            <a:r>
              <a:t>demonstram alta confiança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4263F"/>
                </a:solidFill>
                <a:latin typeface="Arial"/>
              </a:defRPr>
            </a:pPr>
            <a:r>
              <a:t>na nova geração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3182112"/>
            <a:ext cx="2679192" cy="722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36174"/>
                </a:solidFill>
                <a:latin typeface="Arial"/>
              </a:defRPr>
            </a:pPr>
            <a:r>
              <a:t>não demonstram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36174"/>
                </a:solidFill>
                <a:latin typeface="Arial"/>
              </a:defRPr>
            </a:pPr>
            <a:r>
              <a:t>alta confiança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4944" y="4224528"/>
            <a:ext cx="5148072" cy="100584"/>
          </a:xfrm>
          <a:prstGeom prst="rect">
            <a:avLst/>
          </a:prstGeom>
          <a:solidFill>
            <a:srgbClr val="DC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4944" y="4224528"/>
            <a:ext cx="1901952" cy="100584"/>
          </a:xfrm>
          <a:prstGeom prst="rect">
            <a:avLst/>
          </a:prstGeom>
          <a:solidFill>
            <a:srgbClr val="00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94944" y="4663440"/>
            <a:ext cx="5230368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4088" y="4855464"/>
            <a:ext cx="16002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0C2840"/>
                </a:solidFill>
                <a:latin typeface="Arial"/>
              </a:defRPr>
            </a:pPr>
            <a:r>
              <a:t>40%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" y="5404104"/>
            <a:ext cx="1618488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preveem sucessão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de CEO em 10 anos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59736" y="4855464"/>
            <a:ext cx="16002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0C2840"/>
                </a:solidFill>
                <a:latin typeface="Arial"/>
              </a:defRPr>
            </a:pPr>
            <a:r>
              <a:t>46%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9736" y="5404104"/>
            <a:ext cx="1618488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possuem plano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sucessório abrangente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15383" y="4855464"/>
            <a:ext cx="16002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0C2840"/>
                </a:solidFill>
                <a:latin typeface="Arial"/>
              </a:defRPr>
            </a:pPr>
            <a:r>
              <a:t>35%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15383" y="5404104"/>
            <a:ext cx="1618488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citam despreparo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36174"/>
                </a:solidFill>
                <a:latin typeface="Arial"/>
              </a:defRPr>
            </a:pPr>
            <a:r>
              <a:t>como obstáculo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" y="6053328"/>
            <a:ext cx="5705856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C2840"/>
                </a:solidFill>
                <a:latin typeface="Arial"/>
              </a:defRPr>
            </a:pPr>
            <a:r>
              <a:t>Quem terá condições de administrar a empresa?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601968"/>
            <a:ext cx="1101852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819" b="0">
                <a:solidFill>
                  <a:srgbClr val="536174"/>
                </a:solidFill>
                <a:latin typeface="Arial"/>
              </a:defRPr>
            </a:pPr>
            <a:r>
              <a:t>Deloitte Private, julho de 2026. Pesquisa global com 1.587 empresas familiares. “Não ter alta confiança” inclui confiança moderada.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17E08AC2-B3B5-90A1-9BA0-A9DE15C86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747" y="0"/>
            <a:ext cx="5488357" cy="68580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E7E7FCC-8FA3-6976-E41D-4C222A997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7819" y="6109468"/>
            <a:ext cx="1318437" cy="6228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438912"/>
            <a:ext cx="10881360" cy="8686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Mesmo faturamento. Mesmo EBITDA.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Por que uma empresa pode valer 50% mais?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481328"/>
            <a:ext cx="1060704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36174"/>
                </a:solidFill>
                <a:latin typeface="Arial"/>
              </a:defRPr>
            </a:pPr>
            <a:r>
              <a:t>As duas faturam R$ 100 milhões e geram R$ 15 milhões de EBITDA.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993392"/>
            <a:ext cx="6922008" cy="448056"/>
          </a:xfrm>
          <a:prstGeom prst="rect">
            <a:avLst/>
          </a:prstGeom>
          <a:solidFill>
            <a:srgbClr val="0C28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8096" y="2089404"/>
            <a:ext cx="1856231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CRITÉRIO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0632" y="2089404"/>
            <a:ext cx="1993392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EMPRESA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93792" y="2089404"/>
            <a:ext cx="2066543" cy="265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EMPRESA B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" y="2441448"/>
            <a:ext cx="6922008" cy="516635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2564891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Clientes e receita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06624" y="2564891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Concentrada; pouca recorrência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6631" y="2564891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Diversificada; contratos duradouros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" y="2956255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3081528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Margens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06624" y="3081528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Reajustes difíceis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1" y="3081528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Maior poder de preço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3472891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" y="3474720"/>
            <a:ext cx="6922008" cy="516635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8952" y="3598163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Caixa e capital de giro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06624" y="3598163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Ciclo financeiro pressionado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56631" y="3598163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Maior conversão em caixa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" y="3989527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2" y="4114800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Investimentos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06624" y="4114800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Alta necessidade de capital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6631" y="4114800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Reinvestimento controlado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1792" y="4506163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" y="4507992"/>
            <a:ext cx="6922008" cy="516635"/>
          </a:xfrm>
          <a:prstGeom prst="rect">
            <a:avLst/>
          </a:prstGeom>
          <a:solidFill>
            <a:srgbClr val="EEF2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8952" y="4631436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Gestão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06624" y="4631436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Decisões no fundador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56631" y="4631436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Equipe com autonomia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" y="5022799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58952" y="5148071"/>
            <a:ext cx="1856231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63F"/>
                </a:solidFill>
                <a:latin typeface="Arial"/>
              </a:defRPr>
            </a:pPr>
            <a:r>
              <a:t>Controles e passivos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06624" y="5148071"/>
            <a:ext cx="22860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30" b="0">
                <a:solidFill>
                  <a:srgbClr val="536174"/>
                </a:solidFill>
                <a:latin typeface="Arial"/>
              </a:defRPr>
            </a:pPr>
            <a:r>
              <a:t>Números incertos; riscos ocultos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6631" y="5148071"/>
            <a:ext cx="2368296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14263F"/>
                </a:solidFill>
                <a:latin typeface="Arial"/>
              </a:defRPr>
            </a:pPr>
            <a:r>
              <a:t>Dados confiáveis; riscos mapeados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1792" y="5539435"/>
            <a:ext cx="6922008" cy="10972"/>
          </a:xfrm>
          <a:prstGeom prst="rect">
            <a:avLst/>
          </a:prstGeom>
          <a:solidFill>
            <a:srgbClr val="D5DF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818120" y="2011680"/>
            <a:ext cx="10972" cy="3474720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101583" y="2103120"/>
            <a:ext cx="3291840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36174"/>
                </a:solidFill>
                <a:latin typeface="Arial"/>
              </a:defRPr>
            </a:pPr>
            <a:r>
              <a:t>VALOR HIPOTÉTICO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75320" y="3956304"/>
            <a:ext cx="1060704" cy="1328928"/>
          </a:xfrm>
          <a:prstGeom prst="rect">
            <a:avLst/>
          </a:prstGeom>
          <a:solidFill>
            <a:srgbClr val="ADBE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729216" y="3291840"/>
            <a:ext cx="1060704" cy="1993392"/>
          </a:xfrm>
          <a:prstGeom prst="rect">
            <a:avLst/>
          </a:prstGeom>
          <a:solidFill>
            <a:srgbClr val="0C28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311896" y="3453384"/>
            <a:ext cx="969264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0C2840"/>
                </a:solidFill>
                <a:latin typeface="Arial"/>
              </a:defRPr>
            </a:pPr>
            <a:r>
              <a:t>60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38360" y="2788920"/>
            <a:ext cx="1014984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0C2840"/>
                </a:solidFill>
                <a:latin typeface="Arial"/>
              </a:defRPr>
            </a:pPr>
            <a:r>
              <a:t>90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174736" y="5285232"/>
            <a:ext cx="2862072" cy="16459"/>
          </a:xfrm>
          <a:prstGeom prst="rect">
            <a:avLst/>
          </a:prstGeom>
          <a:solidFill>
            <a:srgbClr val="9CA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275320" y="5422392"/>
            <a:ext cx="1078992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60" b="1">
                <a:solidFill>
                  <a:srgbClr val="536174"/>
                </a:solidFill>
                <a:latin typeface="Arial"/>
              </a:defRPr>
            </a:pPr>
            <a:r>
              <a:t>EMPRESA A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60" b="1">
                <a:solidFill>
                  <a:srgbClr val="536174"/>
                </a:solidFill>
                <a:latin typeface="Arial"/>
              </a:defRPr>
            </a:pPr>
            <a:r>
              <a:t>4x EBITDA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01784" y="5422392"/>
            <a:ext cx="109728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60" b="1">
                <a:solidFill>
                  <a:srgbClr val="536174"/>
                </a:solidFill>
                <a:latin typeface="Arial"/>
              </a:defRPr>
            </a:pPr>
            <a:r>
              <a:t>EMPRESA B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60" b="1">
                <a:solidFill>
                  <a:srgbClr val="536174"/>
                </a:solidFill>
                <a:latin typeface="Arial"/>
              </a:defRPr>
            </a:pPr>
            <a:r>
              <a:t>6x EBITDA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99064" y="3346704"/>
            <a:ext cx="1170432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2450" b="1">
                <a:solidFill>
                  <a:srgbClr val="006D7A"/>
                </a:solidFill>
                <a:latin typeface="Arial"/>
              </a:defRPr>
            </a:pPr>
            <a:r>
              <a:t>+50%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963656" y="3840480"/>
            <a:ext cx="978408" cy="6492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70" b="0">
                <a:solidFill>
                  <a:srgbClr val="536174"/>
                </a:solidFill>
                <a:latin typeface="Arial"/>
              </a:defRPr>
            </a:pPr>
            <a:r>
              <a:t>diferença</a:t>
            </a:r>
          </a:p>
          <a:p>
            <a:pPr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70" b="0">
                <a:solidFill>
                  <a:srgbClr val="536174"/>
                </a:solidFill>
                <a:latin typeface="Arial"/>
              </a:defRPr>
            </a:pPr>
            <a:r>
              <a:t>de valor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83879" y="5961888"/>
            <a:ext cx="3575304" cy="502920"/>
          </a:xfrm>
          <a:prstGeom prst="rect">
            <a:avLst/>
          </a:prstGeom>
          <a:solidFill>
            <a:srgbClr val="E3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266175" y="6016752"/>
            <a:ext cx="3456432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06D7A"/>
                </a:solidFill>
                <a:latin typeface="Arial"/>
              </a:defRPr>
            </a:pPr>
            <a:r>
              <a:t>R$ 30 milhões de diferença.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4360" y="6601968"/>
            <a:ext cx="1101852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819" b="0">
                <a:solidFill>
                  <a:srgbClr val="536174"/>
                </a:solidFill>
                <a:latin typeface="Arial"/>
              </a:defRPr>
            </a:pPr>
            <a:r>
              <a:t>Exemplo inteiramente hipotético. Múltiplos ilustrativos de 4x e 6x EBITDA; valores do negócio antes de dívida líquida.</a:t>
            </a: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E93EA5DD-D00F-0223-1ABE-77BDA541C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148" y="318211"/>
            <a:ext cx="1216459" cy="5760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775411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94360"/>
            <a:ext cx="6976872" cy="10149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Os problemas que o dono aprendeu a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tolerar podem custar caro à empresa.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1892807"/>
            <a:ext cx="649224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6D7A"/>
                </a:solidFill>
                <a:latin typeface="Arial"/>
              </a:defRPr>
            </a:pPr>
            <a:r>
              <a:t>O RISCO CRESCE QUANDO A DECISÃO É ADIADA</a:t>
            </a:r>
          </a:p>
        </p:txBody>
      </p:sp>
      <p:sp>
        <p:nvSpPr>
          <p:cNvPr id="6" name="Oval 5"/>
          <p:cNvSpPr/>
          <p:nvPr/>
        </p:nvSpPr>
        <p:spPr>
          <a:xfrm>
            <a:off x="736092" y="2464308"/>
            <a:ext cx="118872" cy="118872"/>
          </a:xfrm>
          <a:prstGeom prst="ellipse">
            <a:avLst/>
          </a:prstGeom>
          <a:solidFill>
            <a:srgbClr val="00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69848" y="2386584"/>
            <a:ext cx="2779776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0C2840"/>
                </a:solidFill>
                <a:latin typeface="Arial"/>
              </a:defRPr>
            </a:pPr>
            <a:r>
              <a:t>Decisões concentradas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2395728"/>
            <a:ext cx="3392424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60" b="0">
                <a:solidFill>
                  <a:srgbClr val="536174"/>
                </a:solidFill>
                <a:latin typeface="Arial"/>
              </a:defRPr>
            </a:pPr>
            <a:r>
              <a:t>A operação depende de uma pessoa.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2415" y="2871216"/>
            <a:ext cx="5879592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36092" y="3150108"/>
            <a:ext cx="118872" cy="118872"/>
          </a:xfrm>
          <a:prstGeom prst="ellipse">
            <a:avLst/>
          </a:prstGeom>
          <a:solidFill>
            <a:srgbClr val="00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9848" y="3072384"/>
            <a:ext cx="2779776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0C2840"/>
                </a:solidFill>
                <a:latin typeface="Arial"/>
              </a:defRPr>
            </a:pPr>
            <a:r>
              <a:t>Clientes concentrados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3081528"/>
            <a:ext cx="3392424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60" b="0">
                <a:solidFill>
                  <a:srgbClr val="536174"/>
                </a:solidFill>
                <a:latin typeface="Arial"/>
              </a:defRPr>
            </a:pPr>
            <a:r>
              <a:t>Um contrato pode comprometer o resultado.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2415" y="3557016"/>
            <a:ext cx="5879592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36092" y="3835908"/>
            <a:ext cx="118872" cy="118872"/>
          </a:xfrm>
          <a:prstGeom prst="ellipse">
            <a:avLst/>
          </a:prstGeom>
          <a:solidFill>
            <a:srgbClr val="00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69848" y="3758184"/>
            <a:ext cx="2779776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0C2840"/>
                </a:solidFill>
                <a:latin typeface="Arial"/>
              </a:defRPr>
            </a:pPr>
            <a:r>
              <a:t>Lucro sem caixa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3767328"/>
            <a:ext cx="3392424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60" b="0">
                <a:solidFill>
                  <a:srgbClr val="536174"/>
                </a:solidFill>
                <a:latin typeface="Arial"/>
              </a:defRPr>
            </a:pPr>
            <a:r>
              <a:t>O crescimento exige financiamento crescente.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2415" y="4242816"/>
            <a:ext cx="5879592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36092" y="4521708"/>
            <a:ext cx="118872" cy="118872"/>
          </a:xfrm>
          <a:prstGeom prst="ellipse">
            <a:avLst/>
          </a:prstGeom>
          <a:solidFill>
            <a:srgbClr val="00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69848" y="4443984"/>
            <a:ext cx="2779776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0C2840"/>
                </a:solidFill>
                <a:latin typeface="Arial"/>
              </a:defRPr>
            </a:pPr>
            <a:r>
              <a:t>Passivos e conflitos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4453128"/>
            <a:ext cx="3392424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60" b="0">
                <a:solidFill>
                  <a:srgbClr val="536174"/>
                </a:solidFill>
                <a:latin typeface="Arial"/>
              </a:defRPr>
            </a:pPr>
            <a:r>
              <a:t>O problema aparece quando custa mais corrigir.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2415" y="4928616"/>
            <a:ext cx="5879592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8368" y="5715000"/>
            <a:ext cx="6492240" cy="612648"/>
          </a:xfrm>
          <a:prstGeom prst="rect">
            <a:avLst/>
          </a:prstGeom>
          <a:solidFill>
            <a:srgbClr val="E8F0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95528" y="5815584"/>
            <a:ext cx="621792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C2840"/>
                </a:solidFill>
                <a:latin typeface="Arial"/>
              </a:defRPr>
            </a:pPr>
            <a:r>
              <a:t>Quem, na sua empresa, pode contrariar você?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693ABA47-8BB9-5FFD-C581-72642BCDF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112" y="0"/>
            <a:ext cx="4418836" cy="68580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ED521F0A-6570-B6C5-28CB-3C6D7821F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559" y="6030468"/>
            <a:ext cx="1318437" cy="6228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3504" y="539496"/>
            <a:ext cx="3529584" cy="143417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rPr dirty="0"/>
              <a:t>É </a:t>
            </a:r>
            <a:r>
              <a:rPr dirty="0" err="1"/>
              <a:t>possível</a:t>
            </a:r>
            <a:r>
              <a:rPr dirty="0"/>
              <a:t> vender 50% </a:t>
            </a:r>
            <a:r>
              <a:rPr dirty="0" err="1"/>
              <a:t>mais</a:t>
            </a:r>
            <a:r>
              <a:rPr dirty="0"/>
              <a:t>,</a:t>
            </a:r>
            <a:r>
              <a:rPr lang="pt-BR" dirty="0"/>
              <a:t> </a:t>
            </a:r>
            <a:r>
              <a:rPr dirty="0" err="1"/>
              <a:t>lucrar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e </a:t>
            </a:r>
            <a:r>
              <a:rPr dirty="0" err="1"/>
              <a:t>ficar</a:t>
            </a:r>
            <a:r>
              <a:rPr dirty="0"/>
              <a:t> </a:t>
            </a:r>
            <a:r>
              <a:rPr dirty="0" err="1"/>
              <a:t>sem</a:t>
            </a:r>
            <a:r>
              <a:rPr lang="pt-BR" dirty="0"/>
              <a:t> </a:t>
            </a:r>
            <a:r>
              <a:rPr dirty="0" err="1"/>
              <a:t>dinheiro</a:t>
            </a:r>
            <a:r>
              <a:rPr dirty="0"/>
              <a:t> para </a:t>
            </a:r>
            <a:r>
              <a:rPr dirty="0" err="1"/>
              <a:t>pagar</a:t>
            </a:r>
            <a:r>
              <a:rPr dirty="0"/>
              <a:t> as </a:t>
            </a:r>
            <a:r>
              <a:rPr dirty="0" err="1"/>
              <a:t>contas</a:t>
            </a:r>
            <a:r>
              <a:rPr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2414016"/>
            <a:ext cx="3401568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CFDCE5"/>
                </a:solidFill>
                <a:latin typeface="Arial"/>
              </a:defRPr>
            </a:pPr>
            <a:r>
              <a:t>Uma expansão pode consumir caixa</a:t>
            </a: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CFDCE5"/>
                </a:solidFill>
                <a:latin typeface="Arial"/>
              </a:defRPr>
            </a:pPr>
            <a:r>
              <a:t>e não remunerar o capital.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310128"/>
            <a:ext cx="14630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9DB6C5"/>
                </a:solidFill>
                <a:latin typeface="Arial"/>
              </a:defRPr>
            </a:pPr>
            <a:r>
              <a:t>RECEITA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657600"/>
            <a:ext cx="3200400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R$ 100 → 150 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89120"/>
            <a:ext cx="14630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9DB6C5"/>
                </a:solidFill>
                <a:latin typeface="Arial"/>
              </a:defRPr>
            </a:pPr>
            <a:r>
              <a:t>EBITDA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36592"/>
            <a:ext cx="3200400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t>R$ 12 → 15 mi</a:t>
            </a:r>
          </a:p>
        </p:txBody>
      </p:sp>
      <p:sp>
        <p:nvSpPr>
          <p:cNvPr id="8" name="Rectangle 7"/>
          <p:cNvSpPr/>
          <p:nvPr/>
        </p:nvSpPr>
        <p:spPr>
          <a:xfrm>
            <a:off x="4059936" y="1417320"/>
            <a:ext cx="11887" cy="4434840"/>
          </a:xfrm>
          <a:prstGeom prst="rect">
            <a:avLst/>
          </a:prstGeom>
          <a:solidFill>
            <a:srgbClr val="3454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25112" y="1399032"/>
            <a:ext cx="425196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40" b="1">
                <a:solidFill>
                  <a:srgbClr val="FFFFFF"/>
                </a:solidFill>
                <a:latin typeface="Arial"/>
              </a:defRPr>
            </a:pPr>
            <a:r>
              <a:t>CAIXA CONSUMIDO PELA EXPANSÃO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9704" y="2435047"/>
            <a:ext cx="713232" cy="326440"/>
          </a:xfrm>
          <a:prstGeom prst="rect">
            <a:avLst/>
          </a:prstGeom>
          <a:solidFill>
            <a:srgbClr val="269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34840" y="2078431"/>
            <a:ext cx="8229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Arial"/>
              </a:defRPr>
            </a:pPr>
            <a:r>
              <a:t>+3,0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8264" y="5056632"/>
            <a:ext cx="896112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EBITDA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adicional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02936" y="2435047"/>
            <a:ext cx="274319" cy="15544"/>
          </a:xfrm>
          <a:prstGeom prst="rect">
            <a:avLst/>
          </a:prstGeom>
          <a:solidFill>
            <a:srgbClr val="8F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77256" y="2435047"/>
            <a:ext cx="713232" cy="64008"/>
          </a:xfrm>
          <a:prstGeom prst="rect">
            <a:avLst/>
          </a:prstGeom>
          <a:solidFill>
            <a:srgbClr val="D57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22392" y="2078431"/>
            <a:ext cx="8229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Arial"/>
              </a:defRPr>
            </a:pPr>
            <a:r>
              <a:t>−0,5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5816" y="5056632"/>
            <a:ext cx="896112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Impostos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0488" y="2489454"/>
            <a:ext cx="283463" cy="15544"/>
          </a:xfrm>
          <a:prstGeom prst="rect">
            <a:avLst/>
          </a:prstGeom>
          <a:solidFill>
            <a:srgbClr val="8F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73952" y="2489454"/>
            <a:ext cx="713232" cy="1305763"/>
          </a:xfrm>
          <a:prstGeom prst="rect">
            <a:avLst/>
          </a:prstGeom>
          <a:solidFill>
            <a:srgbClr val="D57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9088" y="2132838"/>
            <a:ext cx="8229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Arial"/>
              </a:defRPr>
            </a:pPr>
            <a:r>
              <a:t>−12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5056632"/>
            <a:ext cx="896112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Capital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de giro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87184" y="3795217"/>
            <a:ext cx="283463" cy="15544"/>
          </a:xfrm>
          <a:prstGeom prst="rect">
            <a:avLst/>
          </a:prstGeom>
          <a:solidFill>
            <a:srgbClr val="8F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470648" y="3795217"/>
            <a:ext cx="713232" cy="870508"/>
          </a:xfrm>
          <a:prstGeom prst="rect">
            <a:avLst/>
          </a:prstGeom>
          <a:solidFill>
            <a:srgbClr val="D57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15783" y="3438601"/>
            <a:ext cx="8229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Arial"/>
              </a:defRPr>
            </a:pPr>
            <a:r>
              <a:t>−8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79208" y="5056632"/>
            <a:ext cx="896112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0D2DE"/>
                </a:solidFill>
                <a:latin typeface="Arial"/>
              </a:defRPr>
            </a:pPr>
            <a:r>
              <a:t>CAPEX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89120" y="2761488"/>
            <a:ext cx="3913632" cy="11887"/>
          </a:xfrm>
          <a:prstGeom prst="rect">
            <a:avLst/>
          </a:prstGeom>
          <a:solidFill>
            <a:srgbClr val="597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251960" y="5852160"/>
            <a:ext cx="425196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80" b="1">
                <a:solidFill>
                  <a:srgbClr val="F4B6A9"/>
                </a:solidFill>
                <a:latin typeface="Arial"/>
              </a:defRPr>
            </a:pPr>
            <a:r>
              <a:t>− R$ 17,5 mi de caixa no 1º ano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659368" y="1417320"/>
            <a:ext cx="14630" cy="4389120"/>
          </a:xfrm>
          <a:prstGeom prst="rect">
            <a:avLst/>
          </a:prstGeom>
          <a:solidFill>
            <a:srgbClr val="3454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97112" y="1417320"/>
            <a:ext cx="2935224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80" b="1">
                <a:solidFill>
                  <a:srgbClr val="BBD1DA"/>
                </a:solidFill>
                <a:latin typeface="Arial"/>
              </a:defRPr>
            </a:pPr>
            <a:r>
              <a:t>RETORNO DO INVESTIMENTO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24544" y="2020824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C2D4DF"/>
                </a:solidFill>
                <a:latin typeface="Arial"/>
              </a:defRPr>
            </a:pPr>
            <a:r>
              <a:t>ROIC do exemplo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97112" y="2340864"/>
            <a:ext cx="2816352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10%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915400" y="2999232"/>
            <a:ext cx="2697480" cy="10972"/>
          </a:xfrm>
          <a:prstGeom prst="rect">
            <a:avLst/>
          </a:prstGeom>
          <a:solidFill>
            <a:srgbClr val="3454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924544" y="3090672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C2D4DF"/>
                </a:solidFill>
                <a:latin typeface="Arial"/>
              </a:defRPr>
            </a:pPr>
            <a:r>
              <a:t>Custo do capital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97112" y="3410712"/>
            <a:ext cx="2816352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16%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069080"/>
            <a:ext cx="2697480" cy="10972"/>
          </a:xfrm>
          <a:prstGeom prst="rect">
            <a:avLst/>
          </a:prstGeom>
          <a:solidFill>
            <a:srgbClr val="3454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924544" y="4160520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C2D4DF"/>
                </a:solidFill>
                <a:latin typeface="Arial"/>
              </a:defRPr>
            </a:pPr>
            <a:r>
              <a:t>Valor econômico anual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480559"/>
            <a:ext cx="2816352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F3B3A5"/>
                </a:solidFill>
                <a:latin typeface="Arial"/>
              </a:defRPr>
            </a:pPr>
            <a:r>
              <a:t>− R$ 1,2 mi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869680" y="5358384"/>
            <a:ext cx="2788920" cy="932688"/>
          </a:xfrm>
          <a:prstGeom prst="rect">
            <a:avLst/>
          </a:prstGeom>
          <a:solidFill>
            <a:srgbClr val="17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034272" y="5458968"/>
            <a:ext cx="2487168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230" b="1">
                <a:solidFill>
                  <a:srgbClr val="C7E2E4"/>
                </a:solidFill>
                <a:latin typeface="Arial"/>
              </a:defRPr>
            </a:pPr>
            <a:r>
              <a:t>WEG | 2T26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34272" y="5733288"/>
            <a:ext cx="2487168" cy="4206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t>ROIC de 33,6%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6601968"/>
            <a:ext cx="1101852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819" b="0">
                <a:solidFill>
                  <a:srgbClr val="9FB2BF"/>
                </a:solidFill>
                <a:latin typeface="Arial"/>
              </a:defRPr>
            </a:pPr>
            <a:r>
              <a:t>Exemplo hipotético; cifras em R$ milhões. Caixa antes de juros/financiamentos. Fonte WEG: release de resultados 2T26.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EE6E4FA0-AAFC-1FCB-D214-9626056B3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7357" y="342382"/>
            <a:ext cx="1318437" cy="6228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30352"/>
            <a:ext cx="11091672" cy="8046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O Brasil recebe bilhões de dólares.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defRPr sz="2850" b="1">
                <a:solidFill>
                  <a:srgbClr val="0C2840"/>
                </a:solidFill>
                <a:latin typeface="Arial"/>
              </a:defRPr>
            </a:pPr>
            <a:r>
              <a:t>Por que um investidor escolheria sua empresa?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554480"/>
            <a:ext cx="109728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36174"/>
                </a:solidFill>
                <a:latin typeface="Arial"/>
              </a:defRPr>
            </a:pPr>
            <a:r>
              <a:t>Trazer capital pode resolver muito mais do que uma necessidade de caixa.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2057400"/>
            <a:ext cx="1092708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7512" y="2231136"/>
            <a:ext cx="58064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40" b="1">
                <a:solidFill>
                  <a:srgbClr val="006D7A"/>
                </a:solidFill>
                <a:latin typeface="Arial"/>
              </a:defRPr>
            </a:pPr>
            <a:r>
              <a:t>MOTIVAÇÕES DOS EMPRESÁRIOS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2688336"/>
            <a:ext cx="15727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70" b="1">
                <a:solidFill>
                  <a:srgbClr val="0C2840"/>
                </a:solidFill>
                <a:latin typeface="Arial"/>
              </a:defRPr>
            </a:pPr>
            <a:r>
              <a:t>ACELERAR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12848" y="2688336"/>
            <a:ext cx="443484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536174"/>
                </a:solidFill>
                <a:latin typeface="Arial"/>
              </a:defRPr>
            </a:pPr>
            <a:r>
              <a:t>Expandir capacidade e abrir mercados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172968"/>
            <a:ext cx="5696712" cy="10972"/>
          </a:xfrm>
          <a:prstGeom prst="rect">
            <a:avLst/>
          </a:prstGeom>
          <a:solidFill>
            <a:srgbClr val="E0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" y="3310128"/>
            <a:ext cx="15727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70" b="1">
                <a:solidFill>
                  <a:srgbClr val="0C2840"/>
                </a:solidFill>
                <a:latin typeface="Arial"/>
              </a:defRPr>
            </a:pPr>
            <a:r>
              <a:t>CONSOLIDAR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2848" y="3310128"/>
            <a:ext cx="443484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536174"/>
                </a:solidFill>
                <a:latin typeface="Arial"/>
              </a:defRPr>
            </a:pPr>
            <a:r>
              <a:t>Comprar concorrentes e ganhar escala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3794760"/>
            <a:ext cx="5696712" cy="10972"/>
          </a:xfrm>
          <a:prstGeom prst="rect">
            <a:avLst/>
          </a:prstGeom>
          <a:solidFill>
            <a:srgbClr val="E0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" y="3931920"/>
            <a:ext cx="15727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70" b="1">
                <a:solidFill>
                  <a:srgbClr val="0C2840"/>
                </a:solidFill>
                <a:latin typeface="Arial"/>
              </a:defRPr>
            </a:pPr>
            <a:r>
              <a:t>ACESSAR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2848" y="3931920"/>
            <a:ext cx="443484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536174"/>
                </a:solidFill>
                <a:latin typeface="Arial"/>
              </a:defRPr>
            </a:pPr>
            <a:r>
              <a:t>Tecnologia, clientes e distribuição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4416552"/>
            <a:ext cx="5696712" cy="10972"/>
          </a:xfrm>
          <a:prstGeom prst="rect">
            <a:avLst/>
          </a:prstGeom>
          <a:solidFill>
            <a:srgbClr val="E0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7512" y="4553712"/>
            <a:ext cx="15727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70" b="1">
                <a:solidFill>
                  <a:srgbClr val="0C2840"/>
                </a:solidFill>
                <a:latin typeface="Arial"/>
              </a:defRPr>
            </a:pPr>
            <a:r>
              <a:t>REORGANIZAR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12848" y="4553712"/>
            <a:ext cx="443484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536174"/>
                </a:solidFill>
                <a:latin typeface="Arial"/>
              </a:defRPr>
            </a:pPr>
            <a:r>
              <a:t>Reequilibrar capital e reduzir a dívida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5038344"/>
            <a:ext cx="5696712" cy="10972"/>
          </a:xfrm>
          <a:prstGeom prst="rect">
            <a:avLst/>
          </a:prstGeom>
          <a:solidFill>
            <a:srgbClr val="E0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7512" y="5175504"/>
            <a:ext cx="15727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70" b="1">
                <a:solidFill>
                  <a:srgbClr val="0C2840"/>
                </a:solidFill>
                <a:latin typeface="Arial"/>
              </a:defRPr>
            </a:pPr>
            <a:r>
              <a:t>DAR LIQUIDEZ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2848" y="5175504"/>
            <a:ext cx="4434840" cy="3931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536174"/>
                </a:solidFill>
                <a:latin typeface="Arial"/>
              </a:defRPr>
            </a:pPr>
            <a:r>
              <a:t>Permitir a saída parcial de acionistas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5660136"/>
            <a:ext cx="5696712" cy="10972"/>
          </a:xfrm>
          <a:prstGeom prst="rect">
            <a:avLst/>
          </a:prstGeom>
          <a:solidFill>
            <a:srgbClr val="E0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665976" y="2167128"/>
            <a:ext cx="12801" cy="395935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31736" y="2322576"/>
            <a:ext cx="4672584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40" b="1">
                <a:solidFill>
                  <a:srgbClr val="536174"/>
                </a:solidFill>
                <a:latin typeface="Arial"/>
              </a:defRPr>
            </a:pPr>
            <a:r>
              <a:t>INVESTIMENTO DIRETO NO BRASIL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016" y="2679192"/>
            <a:ext cx="4553712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4500" b="1">
                <a:solidFill>
                  <a:srgbClr val="0C2840"/>
                </a:solidFill>
                <a:latin typeface="Arial"/>
              </a:defRPr>
            </a:pPr>
            <a:r>
              <a:t>US$ 86,6 bi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22592" y="3483864"/>
            <a:ext cx="4443984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36174"/>
                </a:solidFill>
                <a:latin typeface="Arial"/>
              </a:defRPr>
            </a:pPr>
            <a:r>
              <a:t>Acumulado em 12 meses até agosto de 2026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031736" y="4233672"/>
            <a:ext cx="4443984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031736" y="4425696"/>
            <a:ext cx="46177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6D7A"/>
                </a:solidFill>
                <a:latin typeface="Arial"/>
              </a:defRPr>
            </a:pPr>
            <a:r>
              <a:t>SETORES COM OPORTUNIDADES</a:t>
            </a:r>
          </a:p>
        </p:txBody>
      </p:sp>
      <p:pic>
        <p:nvPicPr>
          <p:cNvPr id="27" name="Picture 26" descr="sector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800600"/>
            <a:ext cx="795528" cy="7955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76872" y="5715000"/>
            <a:ext cx="1024128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Energia e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infraestrutura</a:t>
            </a:r>
          </a:p>
        </p:txBody>
      </p:sp>
      <p:pic>
        <p:nvPicPr>
          <p:cNvPr id="29" name="Picture 28" descr="sector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4800600"/>
            <a:ext cx="795528" cy="79552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165592" y="5715000"/>
            <a:ext cx="1024128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Mineração e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minerais críticos</a:t>
            </a:r>
          </a:p>
        </p:txBody>
      </p:sp>
      <p:pic>
        <p:nvPicPr>
          <p:cNvPr id="31" name="Picture 30" descr="sector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4800600"/>
            <a:ext cx="795528" cy="7955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354312" y="5715000"/>
            <a:ext cx="1024128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Data centers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e IA</a:t>
            </a:r>
          </a:p>
        </p:txBody>
      </p:sp>
      <p:pic>
        <p:nvPicPr>
          <p:cNvPr id="33" name="Picture 32" descr="sector_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2760" y="4800600"/>
            <a:ext cx="795528" cy="79552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543032" y="5715000"/>
            <a:ext cx="1024128" cy="4846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Indústria e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005" b="0">
                <a:solidFill>
                  <a:srgbClr val="536174"/>
                </a:solidFill>
                <a:latin typeface="Arial"/>
              </a:defRPr>
            </a:pPr>
            <a:r>
              <a:t>tecnologia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601968"/>
            <a:ext cx="1101852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819" b="0">
                <a:solidFill>
                  <a:srgbClr val="536174"/>
                </a:solidFill>
                <a:latin typeface="Arial"/>
              </a:defRPr>
            </a:pPr>
            <a:r>
              <a:t>Fonte: Banco Central, estatísticas do setor externo, setembro/2026. IDE inclui lucros reinvestidos e operações intercompanhia.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2B16696C-D381-E20E-E138-F0B5EB718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6148" y="318211"/>
            <a:ext cx="1216459" cy="5760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8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684264" cy="6858000"/>
          </a:xfrm>
          <a:prstGeom prst="rect">
            <a:avLst/>
          </a:prstGeom>
          <a:solidFill>
            <a:srgbClr val="0C28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30352"/>
            <a:ext cx="6583680" cy="1344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3150" b="1">
                <a:solidFill>
                  <a:srgbClr val="FFFFFF"/>
                </a:solidFill>
                <a:latin typeface="Arial"/>
              </a:defRPr>
            </a:pPr>
            <a:r>
              <a:t>Construa uma empresa que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3150" b="1">
                <a:solidFill>
                  <a:srgbClr val="FFFFFF"/>
                </a:solidFill>
                <a:latin typeface="Arial"/>
              </a:defRPr>
            </a:pPr>
            <a:r>
              <a:t>alguém compraria, mesmo que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 sz="3150" b="1">
                <a:solidFill>
                  <a:srgbClr val="FFFFFF"/>
                </a:solidFill>
                <a:latin typeface="Arial"/>
              </a:defRPr>
            </a:pPr>
            <a:r>
              <a:t>você nunca queira vender.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048256"/>
            <a:ext cx="5715000" cy="4389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C8D8E3"/>
                </a:solidFill>
                <a:latin typeface="Arial"/>
              </a:defRPr>
            </a:pPr>
            <a:r>
              <a:t>Uma empresa pronta para uma avaliação rigorosa: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4056"/>
            <a:ext cx="55778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80" b="1">
                <a:solidFill>
                  <a:srgbClr val="E7B983"/>
                </a:solidFill>
                <a:latin typeface="Arial"/>
              </a:defRPr>
            </a:pPr>
            <a:r>
              <a:t>PROVAR SEUS RESULTADOS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1528"/>
            <a:ext cx="557784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FFFFFF"/>
                </a:solidFill>
                <a:latin typeface="Arial"/>
              </a:defRPr>
            </a:pPr>
            <a:r>
              <a:t>Números auditáveis  |  Resultados comprováveis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" y="3465576"/>
            <a:ext cx="5522976" cy="10972"/>
          </a:xfrm>
          <a:prstGeom prst="rect">
            <a:avLst/>
          </a:prstGeom>
          <a:solidFill>
            <a:srgbClr val="425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3593592"/>
            <a:ext cx="55778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80" b="1">
                <a:solidFill>
                  <a:srgbClr val="E7B983"/>
                </a:solidFill>
                <a:latin typeface="Arial"/>
              </a:defRPr>
            </a:pPr>
            <a:r>
              <a:t>CONHECER SEUS RISCOS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941064"/>
            <a:ext cx="557784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FFFFFF"/>
                </a:solidFill>
                <a:latin typeface="Arial"/>
              </a:defRPr>
            </a:pPr>
            <a:r>
              <a:t>Passivos mapeados  |  Planejamento financeiro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512" y="4325112"/>
            <a:ext cx="5522976" cy="10972"/>
          </a:xfrm>
          <a:prstGeom prst="rect">
            <a:avLst/>
          </a:prstGeom>
          <a:solidFill>
            <a:srgbClr val="425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4453128"/>
            <a:ext cx="55778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680" b="1">
                <a:solidFill>
                  <a:srgbClr val="E7B983"/>
                </a:solidFill>
                <a:latin typeface="Arial"/>
              </a:defRPr>
            </a:pPr>
            <a:r>
              <a:t>FUNCIONAR SEM O FUNDADOR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00600"/>
            <a:ext cx="557784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1335" b="0">
                <a:solidFill>
                  <a:srgbClr val="FFFFFF"/>
                </a:solidFill>
                <a:latin typeface="Arial"/>
              </a:defRPr>
            </a:pPr>
            <a:r>
              <a:t>Gestão com autonomia  |  Decisões com critério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7512" y="5184648"/>
            <a:ext cx="5522976" cy="10972"/>
          </a:xfrm>
          <a:prstGeom prst="rect">
            <a:avLst/>
          </a:prstGeom>
          <a:solidFill>
            <a:srgbClr val="425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" y="5623560"/>
            <a:ext cx="5550408" cy="6858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t>Governança de verdade é quando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t>isso funciona na prática.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1E043542-24A1-6414-D9DF-07A946AF4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68" y="0"/>
            <a:ext cx="5143500" cy="68580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7358F82-2694-6A1C-C868-C38347A6F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684" y="5874611"/>
            <a:ext cx="1318437" cy="622829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AF94223-7DE1-F5BB-DA6D-7B7029C75F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918" y="5582440"/>
            <a:ext cx="915000" cy="91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1339</Words>
  <Application>Microsoft Office PowerPoint</Application>
  <PresentationFormat>Widescreen</PresentationFormat>
  <Paragraphs>166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Georgia</vt:lpstr>
      <vt:lpstr>Inter</vt:lpstr>
      <vt:lpstr>Inter Display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Roberto Valverde Advisory</dc:creator>
  <cp:keywords/>
  <dc:description>generated using python-pptx</dc:description>
  <cp:lastModifiedBy>Roberto Valverde Advisory</cp:lastModifiedBy>
  <cp:revision>5</cp:revision>
  <dcterms:created xsi:type="dcterms:W3CDTF">2013-01-27T09:14:16Z</dcterms:created>
  <dcterms:modified xsi:type="dcterms:W3CDTF">2026-10-18T10:21:50Z</dcterms:modified>
  <cp:category/>
</cp:coreProperties>
</file>